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0" r:id="rId2"/>
    <p:sldId id="256" r:id="rId3"/>
    <p:sldId id="307" r:id="rId4"/>
    <p:sldId id="308" r:id="rId5"/>
    <p:sldId id="309" r:id="rId6"/>
    <p:sldId id="310" r:id="rId7"/>
    <p:sldId id="311" r:id="rId8"/>
    <p:sldId id="312" r:id="rId9"/>
    <p:sldId id="305" r:id="rId10"/>
    <p:sldId id="319" r:id="rId11"/>
    <p:sldId id="298" r:id="rId12"/>
    <p:sldId id="316" r:id="rId13"/>
    <p:sldId id="290" r:id="rId14"/>
    <p:sldId id="291"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60"/>
  </p:normalViewPr>
  <p:slideViewPr>
    <p:cSldViewPr>
      <p:cViewPr varScale="1">
        <p:scale>
          <a:sx n="126" d="100"/>
          <a:sy n="126" d="100"/>
        </p:scale>
        <p:origin x="-4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31.10.2014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p:oleObj spid="_x0000_s1041" name="Image" r:id="rId15" imgW="10793651" imgH="1498413" progId="">
              <p:embed/>
            </p:oleObj>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211960" y="3068960"/>
            <a:ext cx="4320480" cy="3456384"/>
          </a:xfrm>
        </p:spPr>
        <p:txBody>
          <a:bodyPr/>
          <a:lstStyle/>
          <a:p>
            <a:endParaRPr lang="ru-RU" sz="6000" dirty="0"/>
          </a:p>
        </p:txBody>
      </p:sp>
      <p:sp>
        <p:nvSpPr>
          <p:cNvPr id="3" name="Заголовок 2"/>
          <p:cNvSpPr>
            <a:spLocks noGrp="1"/>
          </p:cNvSpPr>
          <p:nvPr>
            <p:ph type="ctrTitle"/>
          </p:nvPr>
        </p:nvSpPr>
        <p:spPr>
          <a:xfrm>
            <a:off x="755576" y="1196752"/>
            <a:ext cx="7620000" cy="682625"/>
          </a:xfrm>
        </p:spPr>
        <p:txBody>
          <a:bodyPr/>
          <a:lstStyle/>
          <a:p>
            <a:r>
              <a:rPr lang="ru-RU" dirty="0" smtClean="0"/>
              <a:t>ЕДИНЫЙ  ИНФОРМАЦИОННЫЙ ДЕНЬ</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a:t>
            </a:r>
            <a:r>
              <a:rPr lang="ru-RU" sz="1600" dirty="0" smtClean="0">
                <a:solidFill>
                  <a:schemeClr val="tx1"/>
                </a:solidFill>
                <a:latin typeface="+mn-lt"/>
                <a:ea typeface="+mn-ea"/>
                <a:cs typeface="+mn-cs"/>
              </a:rPr>
              <a:t>зависимости </a:t>
            </a:r>
            <a:r>
              <a:rPr lang="ru-RU" sz="1600" dirty="0">
                <a:solidFill>
                  <a:schemeClr val="tx1"/>
                </a:solidFill>
                <a:latin typeface="+mn-lt"/>
                <a:ea typeface="+mn-ea"/>
                <a:cs typeface="+mn-cs"/>
              </a:rPr>
              <a:t>от возраста человека, такие моменты, ,как </a:t>
            </a:r>
            <a:r>
              <a:rPr lang="ru-RU" sz="1600" dirty="0" smtClean="0">
                <a:solidFill>
                  <a:schemeClr val="tx1"/>
                </a:solidFill>
                <a:latin typeface="+mn-lt"/>
                <a:ea typeface="+mn-ea"/>
                <a:cs typeface="+mn-cs"/>
              </a:rPr>
              <a:t>неуверенность </a:t>
            </a:r>
            <a:r>
              <a:rPr lang="ru-RU" sz="1600" dirty="0">
                <a:solidFill>
                  <a:schemeClr val="tx1"/>
                </a:solidFill>
                <a:latin typeface="+mn-lt"/>
                <a:ea typeface="+mn-ea"/>
                <a:cs typeface="+mn-cs"/>
              </a:rPr>
              <a:t>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smtClean="0">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a:t>
            </a:r>
            <a:r>
              <a:rPr lang="ru-RU" sz="1600" dirty="0" smtClean="0">
                <a:solidFill>
                  <a:schemeClr val="tx1"/>
                </a:solidFill>
                <a:latin typeface="+mn-lt"/>
                <a:ea typeface="+mn-ea"/>
                <a:cs typeface="+mn-cs"/>
              </a:rPr>
              <a:t>гложет</a:t>
            </a:r>
            <a:r>
              <a:rPr lang="ru-RU" sz="1600" dirty="0">
                <a:solidFill>
                  <a:schemeClr val="tx1"/>
                </a:solidFill>
                <a:latin typeface="+mn-lt"/>
                <a:ea typeface="+mn-ea"/>
                <a:cs typeface="+mn-cs"/>
              </a:rPr>
              <a:t>»,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a:t>
            </a:r>
            <a:r>
              <a:rPr lang="ru-RU" sz="1600" dirty="0" smtClean="0">
                <a:solidFill>
                  <a:schemeClr val="tx1"/>
                </a:solidFill>
                <a:latin typeface="+mn-lt"/>
                <a:ea typeface="+mn-ea"/>
                <a:cs typeface="+mn-cs"/>
              </a:rPr>
              <a:t>полезным </a:t>
            </a:r>
            <a:r>
              <a:rPr lang="ru-RU" sz="1600" dirty="0">
                <a:solidFill>
                  <a:schemeClr val="tx1"/>
                </a:solidFill>
                <a:latin typeface="+mn-lt"/>
                <a:ea typeface="+mn-ea"/>
                <a:cs typeface="+mn-cs"/>
              </a:rPr>
              <a:t>использованием Интернета.</a:t>
            </a:r>
          </a:p>
          <a:p>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endParaRPr lang="en-US" sz="2000" dirty="0"/>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cstate="print"/>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180528" y="1340768"/>
            <a:ext cx="3456384" cy="1759614"/>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5724128" y="2708920"/>
            <a:ext cx="3419872" cy="1734717"/>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180528" y="4726905"/>
            <a:ext cx="3312368" cy="1686297"/>
          </a:xfrm>
          <a:prstGeom prst="rect">
            <a:avLst/>
          </a:prstGeom>
          <a:noFill/>
          <a:ln w="9525">
            <a:noFill/>
            <a:miter lim="800000"/>
            <a:headEnd/>
            <a:tailEnd/>
          </a:ln>
          <a:effectLst/>
        </p:spPr>
      </p:pic>
      <p:sp>
        <p:nvSpPr>
          <p:cNvPr id="7" name="TextBox 6"/>
          <p:cNvSpPr txBox="1"/>
          <p:nvPr/>
        </p:nvSpPr>
        <p:spPr>
          <a:xfrm>
            <a:off x="3214678" y="1428736"/>
            <a:ext cx="4857784" cy="707886"/>
          </a:xfrm>
          <a:prstGeom prst="rect">
            <a:avLst/>
          </a:prstGeom>
          <a:noFill/>
        </p:spPr>
        <p:txBody>
          <a:bodyPr wrap="square" rtlCol="0">
            <a:spAutoFit/>
          </a:bodyPr>
          <a:lstStyle/>
          <a:p>
            <a:r>
              <a:rPr lang="ru-RU" sz="2000" dirty="0" smtClean="0"/>
              <a:t>44% детей подвергались сексуальным домогательствам в Интернете</a:t>
            </a:r>
            <a:endParaRPr lang="ru-RU" sz="2000" dirty="0"/>
          </a:p>
        </p:txBody>
      </p:sp>
      <p:sp>
        <p:nvSpPr>
          <p:cNvPr id="8" name="TextBox 7"/>
          <p:cNvSpPr txBox="1"/>
          <p:nvPr/>
        </p:nvSpPr>
        <p:spPr>
          <a:xfrm>
            <a:off x="1547664" y="3429000"/>
            <a:ext cx="4598252" cy="707886"/>
          </a:xfrm>
          <a:prstGeom prst="rect">
            <a:avLst/>
          </a:prstGeom>
          <a:noFill/>
        </p:spPr>
        <p:txBody>
          <a:bodyPr wrap="square" rtlCol="0">
            <a:spAutoFit/>
          </a:bodyPr>
          <a:lstStyle/>
          <a:p>
            <a:r>
              <a:rPr lang="ru-RU" sz="2000" dirty="0" smtClean="0"/>
              <a:t>28% детей посещают порнографические </a:t>
            </a:r>
            <a:r>
              <a:rPr lang="ru-RU" sz="2000" dirty="0" err="1" smtClean="0"/>
              <a:t>веб-страницы</a:t>
            </a:r>
            <a:endParaRPr lang="ru-RU" sz="2000" dirty="0"/>
          </a:p>
        </p:txBody>
      </p:sp>
      <p:sp>
        <p:nvSpPr>
          <p:cNvPr id="9" name="TextBox 8"/>
          <p:cNvSpPr txBox="1"/>
          <p:nvPr/>
        </p:nvSpPr>
        <p:spPr>
          <a:xfrm>
            <a:off x="3347864" y="5517232"/>
            <a:ext cx="5472608" cy="400110"/>
          </a:xfrm>
          <a:prstGeom prst="rect">
            <a:avLst/>
          </a:prstGeom>
          <a:noFill/>
        </p:spPr>
        <p:txBody>
          <a:bodyPr wrap="square" rtlCol="0">
            <a:spAutoFit/>
          </a:bodyPr>
          <a:lstStyle/>
          <a:p>
            <a:r>
              <a:rPr lang="ru-RU" sz="2000" dirty="0" smtClean="0"/>
              <a:t>50% детей выходят в Интернет одни</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solidFill>
                  <a:srgbClr val="C00000"/>
                </a:solidFill>
              </a:rPr>
              <a:t>Контакты с незнакомыми людьми с помощью чатов, социальных сайтов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solidFill>
                  <a:srgbClr val="C00000"/>
                </a:solidFill>
              </a:rPr>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cstate="print"/>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solidFill>
                  <a:srgbClr val="C00000"/>
                </a:solidFill>
              </a:rPr>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cstate="print"/>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b="1" dirty="0" smtClean="0">
                <a:solidFill>
                  <a:srgbClr val="C00000"/>
                </a:solidFill>
                <a:latin typeface="+mn-lt"/>
                <a:ea typeface="+mn-ea"/>
                <a:cs typeface="+mn-cs"/>
              </a:rPr>
              <a:t>Ребенку </a:t>
            </a:r>
            <a:r>
              <a:rPr lang="ru-RU" sz="1800" b="1" dirty="0">
                <a:solidFill>
                  <a:srgbClr val="C00000"/>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b="1" dirty="0" smtClean="0">
                <a:solidFill>
                  <a:srgbClr val="C00000"/>
                </a:solidFill>
                <a:latin typeface="+mn-lt"/>
                <a:ea typeface="+mn-ea"/>
                <a:cs typeface="+mn-cs"/>
              </a:rPr>
              <a:t>родителей</a:t>
            </a:r>
            <a:r>
              <a:rPr lang="ru-RU" sz="1800" dirty="0" smtClean="0">
                <a:solidFill>
                  <a:schemeClr val="tx1"/>
                </a:solidFill>
                <a:latin typeface="+mn-lt"/>
                <a:ea typeface="+mn-ea"/>
                <a:cs typeface="+mn-cs"/>
              </a:rPr>
              <a:t>.</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cstate="print"/>
          <a:srcRect/>
          <a:stretch>
            <a:fillRect/>
          </a:stretch>
        </p:blipFill>
        <p:spPr bwMode="auto">
          <a:xfrm>
            <a:off x="0" y="1916832"/>
            <a:ext cx="2916324" cy="1944216"/>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899592" y="3995678"/>
            <a:ext cx="7215238" cy="2862322"/>
          </a:xfrm>
          <a:prstGeom prst="rect">
            <a:avLst/>
          </a:prstGeom>
          <a:noFill/>
        </p:spPr>
        <p:txBody>
          <a:bodyPr wrap="square" rtlCol="0">
            <a:spAutoFit/>
          </a:bodyPr>
          <a:lstStyle/>
          <a:p>
            <a:r>
              <a:rPr lang="ru-RU" sz="2000"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sz="2000" dirty="0" err="1" smtClean="0"/>
              <a:t>ники</a:t>
            </a:r>
            <a:r>
              <a:rPr lang="ru-RU" sz="2000" dirty="0" smtClean="0"/>
              <a:t>) при общении через Интернет: анонимность - отличный способ защиты. Не выкладывайте фотографии ребенка на </a:t>
            </a:r>
            <a:r>
              <a:rPr lang="ru-RU" sz="2000" dirty="0" err="1" smtClean="0"/>
              <a:t>веб-страницах</a:t>
            </a:r>
            <a:r>
              <a:rPr lang="ru-RU" sz="2000" dirty="0" smtClean="0"/>
              <a:t> или публичных форумах.</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a:xfrm>
            <a:off x="457200" y="908720"/>
            <a:ext cx="8229600" cy="5415880"/>
          </a:xfrm>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cstate="print"/>
          <a:srcRect/>
          <a:stretch>
            <a:fillRect/>
          </a:stretch>
        </p:blipFill>
        <p:spPr bwMode="auto">
          <a:xfrm>
            <a:off x="0" y="2276872"/>
            <a:ext cx="3033265" cy="2022177"/>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323528" y="458112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cstate="print"/>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268</TotalTime>
  <Words>1191</Words>
  <Application>Microsoft Office PowerPoint</Application>
  <PresentationFormat>Экран (4:3)</PresentationFormat>
  <Paragraphs>63</Paragraphs>
  <Slides>15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32cdb2004167l</vt:lpstr>
      <vt:lpstr>Image</vt:lpstr>
      <vt:lpstr>ЕДИНЫЙ  ИНФОРМАЦИОННЫЙ ДЕНЬ</vt:lpstr>
      <vt:lpstr>БЕЗОПАСНОСТЬ ДЕТЕЙ  В ИНТЕРНЕТЕ </vt:lpstr>
      <vt:lpstr>Тревожная статистика</vt:lpstr>
      <vt:lpstr>Угрозы сети Интернет</vt:lpstr>
      <vt:lpstr>Угрозы сети Интернет</vt:lpstr>
      <vt:lpstr>Опасности, с которыми дети могут столкнуться в Сети</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Слайд 10</vt:lpstr>
      <vt:lpstr>Слайд 11</vt:lpstr>
      <vt:lpstr>Слайд 12</vt:lpstr>
      <vt:lpstr>Профилактика Интернет-зависимости у учащихся</vt:lpstr>
      <vt:lpstr>Преодоление Интернет-зависимости </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Мария Николаевна</cp:lastModifiedBy>
  <cp:revision>40</cp:revision>
  <dcterms:created xsi:type="dcterms:W3CDTF">2010-03-25T20:10:23Z</dcterms:created>
  <dcterms:modified xsi:type="dcterms:W3CDTF">2014-10-31T11:00:02Z</dcterms:modified>
</cp:coreProperties>
</file>