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F9A5-A61C-46FF-B35F-13E0C2985D94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F1A70C-47F2-4A17-8A0B-DF04FD75E8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F9A5-A61C-46FF-B35F-13E0C2985D94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1A70C-47F2-4A17-8A0B-DF04FD75E8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F9A5-A61C-46FF-B35F-13E0C2985D94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1A70C-47F2-4A17-8A0B-DF04FD75E8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0EF9A5-A61C-46FF-B35F-13E0C2985D94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4F1A70C-47F2-4A17-8A0B-DF04FD75E8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F9A5-A61C-46FF-B35F-13E0C2985D94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1A70C-47F2-4A17-8A0B-DF04FD75E8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F9A5-A61C-46FF-B35F-13E0C2985D94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1A70C-47F2-4A17-8A0B-DF04FD75E8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1A70C-47F2-4A17-8A0B-DF04FD75E8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F9A5-A61C-46FF-B35F-13E0C2985D94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F9A5-A61C-46FF-B35F-13E0C2985D94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1A70C-47F2-4A17-8A0B-DF04FD75E8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F9A5-A61C-46FF-B35F-13E0C2985D94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1A70C-47F2-4A17-8A0B-DF04FD75E8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0EF9A5-A61C-46FF-B35F-13E0C2985D94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4F1A70C-47F2-4A17-8A0B-DF04FD75E8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F9A5-A61C-46FF-B35F-13E0C2985D94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F1A70C-47F2-4A17-8A0B-DF04FD75E8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90EF9A5-A61C-46FF-B35F-13E0C2985D94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4F1A70C-47F2-4A17-8A0B-DF04FD75E8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hyperlink" Target="http://wordweb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400" b="0" i="1" dirty="0" smtClean="0">
                <a:solidFill>
                  <a:schemeClr val="accent1">
                    <a:lumMod val="50000"/>
                  </a:schemeClr>
                </a:solidFill>
              </a:rPr>
              <a:t>КНЯЗЬ </a:t>
            </a:r>
            <a:r>
              <a:rPr lang="ru-RU" sz="6000" b="0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6000" b="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6000" b="0" i="1" dirty="0" smtClean="0">
                <a:solidFill>
                  <a:schemeClr val="accent1">
                    <a:lumMod val="50000"/>
                  </a:schemeClr>
                </a:solidFill>
              </a:rPr>
              <a:t>Але</a:t>
            </a:r>
            <a:r>
              <a:rPr lang="ru-RU" sz="6000" i="1" dirty="0" smtClean="0">
                <a:solidFill>
                  <a:schemeClr val="accent1">
                    <a:lumMod val="50000"/>
                  </a:schemeClr>
                </a:solidFill>
              </a:rPr>
              <a:t>к</a:t>
            </a:r>
            <a:r>
              <a:rPr lang="ru-RU" sz="6000" b="0" i="1" dirty="0" smtClean="0">
                <a:solidFill>
                  <a:schemeClr val="accent1">
                    <a:lumMod val="50000"/>
                  </a:schemeClr>
                </a:solidFill>
              </a:rPr>
              <a:t>сандр </a:t>
            </a:r>
            <a:r>
              <a:rPr lang="ru-RU" sz="6000" b="0" i="1" dirty="0" smtClean="0">
                <a:solidFill>
                  <a:schemeClr val="accent1">
                    <a:lumMod val="50000"/>
                  </a:schemeClr>
                </a:solidFill>
              </a:rPr>
              <a:t>Невский</a:t>
            </a:r>
            <a:endParaRPr lang="ru-RU" sz="6000" b="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958646.big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908720"/>
            <a:ext cx="3984246" cy="54566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908720"/>
            <a:ext cx="3826768" cy="5328592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b="1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	</a:t>
            </a:r>
            <a:r>
              <a:rPr lang="ru-RU" sz="2200" b="1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Александр Невский родился в ноябре 1220 года в семье князя Ярослава II Всеволодовича и рязанской княгини Феодосии Игоревны.  В 1236 году Александр становится князем Новгородским.</a:t>
            </a:r>
          </a:p>
          <a:p>
            <a:pPr algn="just">
              <a:lnSpc>
                <a:spcPct val="100000"/>
              </a:lnSpc>
            </a:pPr>
            <a:r>
              <a:rPr lang="ru-RU" sz="2200" b="1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	Всеобщую славу молодому князю принесла победа, одержанная им на берегу Невы, в устье Ижоры 15 июля 1240 года над шведами.</a:t>
            </a:r>
            <a:endParaRPr lang="ru-RU" sz="2200" b="1" i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47248" cy="779686"/>
          </a:xfrm>
        </p:spPr>
        <p:txBody>
          <a:bodyPr>
            <a:noAutofit/>
          </a:bodyPr>
          <a:lstStyle/>
          <a:p>
            <a:pPr algn="ctr"/>
            <a:r>
              <a:rPr lang="ru-RU" sz="4800" i="1" dirty="0" smtClean="0">
                <a:solidFill>
                  <a:schemeClr val="bg2">
                    <a:lumMod val="50000"/>
                  </a:schemeClr>
                </a:solidFill>
              </a:rPr>
              <a:t>Александр Невский</a:t>
            </a:r>
            <a:endParaRPr lang="ru-RU" sz="4800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5" descr="63426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9258" y="3501008"/>
            <a:ext cx="4255189" cy="3118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4680520" cy="778098"/>
          </a:xfrm>
        </p:spPr>
        <p:txBody>
          <a:bodyPr/>
          <a:lstStyle/>
          <a:p>
            <a:r>
              <a:rPr lang="ru-RU" i="1" dirty="0" smtClean="0">
                <a:solidFill>
                  <a:schemeClr val="bg2">
                    <a:lumMod val="50000"/>
                  </a:schemeClr>
                </a:solidFill>
              </a:rPr>
              <a:t>Невская битва</a:t>
            </a:r>
            <a:endParaRPr lang="ru-RU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323528" y="980728"/>
            <a:ext cx="4038600" cy="5760640"/>
          </a:xfrm>
        </p:spPr>
        <p:txBody>
          <a:bodyPr>
            <a:noAutofit/>
          </a:bodyPr>
          <a:lstStyle/>
          <a:p>
            <a:pPr marL="0" algn="just">
              <a:buNone/>
            </a:pPr>
            <a:r>
              <a:rPr lang="ru-RU" sz="1600" b="1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В 1240 году шведы, побуждаемые посланиями Папы Римского, предприняли крестовый поход против Руси. </a:t>
            </a:r>
          </a:p>
          <a:p>
            <a:pPr marL="0" algn="just">
              <a:buNone/>
            </a:pPr>
            <a:endParaRPr lang="ru-RU" sz="1600" b="1" i="1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0" algn="just">
              <a:buNone/>
            </a:pPr>
            <a:r>
              <a:rPr lang="ru-RU" sz="1600" b="1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Предводитель шведского войска ярл </a:t>
            </a:r>
            <a:r>
              <a:rPr lang="ru-RU" sz="1600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Биргер</a:t>
            </a:r>
            <a:r>
              <a:rPr lang="ru-RU" sz="1600" b="1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 вошел на кораблях в Неву и бы уверен  в своей победе. По Неве </a:t>
            </a:r>
            <a:r>
              <a:rPr lang="ru-RU" sz="1600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Биргер</a:t>
            </a:r>
            <a:r>
              <a:rPr lang="ru-RU" sz="1600" b="1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хотел плыть в Ладожское озеро, занять Ладогу и отсюда уже по Волхову идти к Новгороду.</a:t>
            </a:r>
          </a:p>
          <a:p>
            <a:pPr marL="0" algn="just">
              <a:buNone/>
            </a:pPr>
            <a:endParaRPr lang="ru-RU" sz="1600" b="1" i="1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0" algn="just">
              <a:buNone/>
            </a:pPr>
            <a:r>
              <a:rPr lang="ru-RU" sz="1600" b="1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Но Александр скрытно приблизился к устью реки Ижоры и 15 июля 1240 года внезапно напал на шведов. Шведы бежали на корабли и в ту же ночь все уплыли вниз по реке. </a:t>
            </a:r>
          </a:p>
          <a:p>
            <a:pPr marL="0" algn="just">
              <a:buNone/>
            </a:pPr>
            <a:endParaRPr lang="ru-RU" sz="1600" b="1" i="1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0" algn="just">
              <a:buNone/>
            </a:pPr>
            <a:r>
              <a:rPr lang="ru-RU" sz="1600" b="1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Считается, что именно за эту победу князя стали называть Невским. </a:t>
            </a:r>
          </a:p>
        </p:txBody>
      </p:sp>
      <p:pic>
        <p:nvPicPr>
          <p:cNvPr id="6" name="Содержимое 5" descr="634268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8064" y="332656"/>
            <a:ext cx="3635896" cy="30170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rmAutofit/>
          </a:bodyPr>
          <a:lstStyle/>
          <a:p>
            <a:r>
              <a:rPr lang="ru-RU" sz="4800" i="1" dirty="0" smtClean="0">
                <a:solidFill>
                  <a:schemeClr val="bg2">
                    <a:lumMod val="50000"/>
                  </a:schemeClr>
                </a:solidFill>
              </a:rPr>
              <a:t>Война с Ливонским орденом</a:t>
            </a:r>
            <a:endParaRPr lang="ru-RU" sz="4800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Содержимое 8"/>
          <p:cNvSpPr>
            <a:spLocks noGrp="1"/>
          </p:cNvSpPr>
          <p:nvPr>
            <p:ph sz="half" idx="1"/>
          </p:nvPr>
        </p:nvSpPr>
        <p:spPr>
          <a:xfrm>
            <a:off x="323528" y="1124744"/>
            <a:ext cx="4038600" cy="5256584"/>
          </a:xfrm>
        </p:spPr>
        <p:txBody>
          <a:bodyPr>
            <a:normAutofit fontScale="92500" lnSpcReduction="20000"/>
          </a:bodyPr>
          <a:lstStyle/>
          <a:p>
            <a:pPr marL="0" algn="just">
              <a:lnSpc>
                <a:spcPct val="80000"/>
              </a:lnSpc>
              <a:buNone/>
            </a:pPr>
            <a:r>
              <a:rPr lang="ru-RU" sz="2400" b="1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В это же время на русские земли напал Ливонский орден, в который входили немецкие и датские крестоносцы. </a:t>
            </a:r>
            <a:endParaRPr lang="ru-RU" sz="2400" b="1" i="1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0" algn="just">
              <a:lnSpc>
                <a:spcPct val="80000"/>
              </a:lnSpc>
              <a:buNone/>
            </a:pPr>
            <a:endParaRPr lang="ru-RU" sz="2400" b="1" i="1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0" algn="just">
              <a:lnSpc>
                <a:spcPct val="80000"/>
              </a:lnSpc>
              <a:buNone/>
            </a:pPr>
            <a:r>
              <a:rPr lang="ru-RU" sz="2400" b="1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Были захвачены города Изборск и Псков, крестоносцы построили крепость Копорье и начали разорять Новгородские земли</a:t>
            </a:r>
            <a:r>
              <a:rPr lang="ru-RU" sz="2400" b="1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0" algn="just">
              <a:lnSpc>
                <a:spcPct val="80000"/>
              </a:lnSpc>
              <a:buNone/>
            </a:pPr>
            <a:endParaRPr lang="ru-RU" sz="2400" b="1" i="1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0" algn="just">
              <a:lnSpc>
                <a:spcPct val="80000"/>
              </a:lnSpc>
              <a:buNone/>
            </a:pPr>
            <a:r>
              <a:rPr lang="ru-RU" sz="2400" b="1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В 1241 году отряд под предводительством Александра Невского взял крепость Копорье</a:t>
            </a:r>
            <a:r>
              <a:rPr lang="ru-RU" sz="2400" b="1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0" algn="just">
              <a:lnSpc>
                <a:spcPct val="80000"/>
              </a:lnSpc>
              <a:buNone/>
            </a:pPr>
            <a:endParaRPr lang="ru-RU" sz="2400" b="1" i="1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0" algn="just">
              <a:lnSpc>
                <a:spcPct val="80000"/>
              </a:lnSpc>
              <a:buNone/>
            </a:pPr>
            <a:r>
              <a:rPr lang="ru-RU" sz="2400" b="1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В 1242 году в ходе тяжелого штурма был освобожден Псков.</a:t>
            </a:r>
          </a:p>
          <a:p>
            <a:pPr marL="0">
              <a:buNone/>
            </a:pPr>
            <a:endParaRPr lang="ru-RU" sz="2100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5" name="Содержимое 14" descr="2179603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55976" y="1700808"/>
            <a:ext cx="4528012" cy="32403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188640"/>
            <a:ext cx="4413176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chemeClr val="bg2">
                    <a:lumMod val="50000"/>
                  </a:schemeClr>
                </a:solidFill>
              </a:rPr>
              <a:t>Ледовое побоище</a:t>
            </a:r>
            <a:endParaRPr lang="ru-RU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Содержимое 8"/>
          <p:cNvSpPr>
            <a:spLocks noGrp="1"/>
          </p:cNvSpPr>
          <p:nvPr>
            <p:ph sz="half" idx="1"/>
          </p:nvPr>
        </p:nvSpPr>
        <p:spPr>
          <a:xfrm>
            <a:off x="323528" y="188640"/>
            <a:ext cx="4038600" cy="6669360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ru-RU" sz="1800" b="1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Но решающая </a:t>
            </a:r>
            <a:r>
              <a:rPr lang="ru-RU" sz="1800" b="1" i="1" dirty="0" smtClean="0"/>
              <a:t> </a:t>
            </a:r>
            <a:r>
              <a:rPr lang="ru-RU" sz="1800" b="1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битва с Ливонским орденом произошла на льду Чудского озера у Вороньего камня 5 апреля 1242 года. </a:t>
            </a:r>
          </a:p>
          <a:p>
            <a:pPr marL="0">
              <a:buNone/>
            </a:pPr>
            <a:r>
              <a:rPr lang="ru-RU" sz="1800" b="1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Немецкие рыцари выстроились клином, так называемой «свиньей», чтобы ударить в центр русского войска. </a:t>
            </a:r>
          </a:p>
          <a:p>
            <a:pPr marL="0">
              <a:buNone/>
            </a:pPr>
            <a:r>
              <a:rPr lang="ru-RU" sz="1800" b="1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Русское войско было построено так</a:t>
            </a:r>
            <a:r>
              <a:rPr lang="en-US" sz="1800" b="1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: </a:t>
            </a:r>
            <a:r>
              <a:rPr lang="ru-RU" sz="1800" b="1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центр - пеший полк с выдвинутыми вперед лучниками, по флангам - конница. </a:t>
            </a:r>
          </a:p>
          <a:p>
            <a:pPr marL="0">
              <a:buNone/>
            </a:pPr>
            <a:r>
              <a:rPr lang="ru-RU" sz="1800" b="1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После того, как клин пробил русский центр, русская конница  ударила по флангам, и рыцари оказались в окружении. </a:t>
            </a:r>
          </a:p>
          <a:p>
            <a:pPr marL="0">
              <a:buNone/>
            </a:pPr>
            <a:r>
              <a:rPr lang="ru-RU" sz="1800" b="1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Немецкие рыцари были разгромлены. Ливонский орден был вынужден заключить мир, по которому крестоносцы отказывались от завоеваний русских земель.</a:t>
            </a:r>
          </a:p>
        </p:txBody>
      </p:sp>
      <p:pic>
        <p:nvPicPr>
          <p:cNvPr id="8" name="Содержимое 7" descr="92488156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7984" y="1268760"/>
            <a:ext cx="4303834" cy="4680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92696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chemeClr val="bg2">
                    <a:lumMod val="50000"/>
                  </a:schemeClr>
                </a:solidFill>
              </a:rPr>
              <a:t>Александр и Золотая орда</a:t>
            </a:r>
            <a:endParaRPr lang="ru-RU" sz="3200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Содержимое 8"/>
          <p:cNvSpPr>
            <a:spLocks noGrp="1"/>
          </p:cNvSpPr>
          <p:nvPr>
            <p:ph sz="half" idx="1"/>
          </p:nvPr>
        </p:nvSpPr>
        <p:spPr>
          <a:xfrm>
            <a:off x="467544" y="836712"/>
            <a:ext cx="4038600" cy="5472608"/>
          </a:xfrm>
        </p:spPr>
        <p:txBody>
          <a:bodyPr>
            <a:noAutofit/>
          </a:bodyPr>
          <a:lstStyle/>
          <a:p>
            <a:pPr marL="0" algn="just">
              <a:buNone/>
            </a:pPr>
            <a:r>
              <a:rPr lang="ru-RU" sz="1600" b="1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С востока на Русь осуществляли набеги племена Золотой орды. Но Александр понимал, что противостоять монголам он не в состоянии  и Александр не пошел на конфликт.</a:t>
            </a:r>
          </a:p>
          <a:p>
            <a:pPr marL="0" algn="just">
              <a:buNone/>
            </a:pPr>
            <a:r>
              <a:rPr lang="ru-RU" sz="1600" b="1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Александр несколько раз выезжал в Золотую Орду, удерживая ее от нападения на русские земли.</a:t>
            </a:r>
          </a:p>
          <a:p>
            <a:pPr marL="0" algn="just">
              <a:buNone/>
            </a:pPr>
            <a:r>
              <a:rPr lang="ru-RU" sz="1600" b="1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По дороге из одной из поездок Александр тяжело заболел и умер 14 ноября 1263 года . Захоронен он был во Владимирском монастыре.</a:t>
            </a:r>
          </a:p>
          <a:p>
            <a:pPr marL="0" algn="just">
              <a:buNone/>
            </a:pPr>
            <a:r>
              <a:rPr lang="ru-RU" sz="1600" b="1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Уже в 1280-х годах Александра Невского почитают как святого.</a:t>
            </a:r>
          </a:p>
          <a:p>
            <a:pPr marL="0" algn="just">
              <a:buNone/>
            </a:pPr>
            <a:r>
              <a:rPr lang="ru-RU" sz="1600" b="1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В 1724 году Петр </a:t>
            </a:r>
            <a:r>
              <a:rPr lang="en-US" sz="1600" b="1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I </a:t>
            </a:r>
            <a:r>
              <a:rPr lang="ru-RU" sz="1600" b="1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основал монастырь в честь Александра Невского и повелел перевезти туда останки князя.</a:t>
            </a:r>
          </a:p>
        </p:txBody>
      </p:sp>
      <p:pic>
        <p:nvPicPr>
          <p:cNvPr id="11" name="Содержимое 10" descr="70132_big_135089262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908720"/>
            <a:ext cx="4169264" cy="5184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</a:rPr>
              <a:t>1. Александр Невский. Жизнеописание. </a:t>
            </a:r>
            <a:r>
              <a:rPr lang="ru-RU" i="1" dirty="0" smtClean="0">
                <a:solidFill>
                  <a:schemeClr val="bg1"/>
                </a:solidFill>
              </a:rPr>
              <a:t>Интернет-ресурс Всемирная история в лицах. </a:t>
            </a:r>
            <a:r>
              <a:rPr lang="en-US" sz="2000" dirty="0" smtClean="0">
                <a:hlinkClick r:id="rId2"/>
              </a:rPr>
              <a:t>www.vivl.ru</a:t>
            </a:r>
            <a:r>
              <a:rPr lang="ru-RU" sz="2000" dirty="0" smtClean="0">
                <a:hlinkClick r:id="rId2"/>
              </a:rPr>
              <a:t> 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2. Невская битва. Интернет-ресурс История в историях. </a:t>
            </a:r>
            <a:r>
              <a:rPr lang="en-US" sz="2000" dirty="0" smtClean="0">
                <a:hlinkClick r:id="rId2"/>
              </a:rPr>
              <a:t>http://wordweb.ru</a:t>
            </a:r>
            <a:endParaRPr lang="ru-RU" sz="2000" dirty="0" smtClean="0">
              <a:hlinkClick r:id="rId2"/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3. </a:t>
            </a:r>
            <a:r>
              <a:rPr lang="ru-RU" i="1" dirty="0" smtClean="0">
                <a:solidFill>
                  <a:schemeClr val="bg1"/>
                </a:solidFill>
              </a:rPr>
              <a:t>Картины и схемы </a:t>
            </a:r>
            <a:r>
              <a:rPr lang="ru-RU" dirty="0" smtClean="0">
                <a:solidFill>
                  <a:schemeClr val="bg1"/>
                </a:solidFill>
              </a:rPr>
              <a:t>- </a:t>
            </a:r>
            <a:r>
              <a:rPr lang="en-US" sz="2000" dirty="0" smtClean="0">
                <a:hlinkClick r:id="rId3"/>
              </a:rPr>
              <a:t>http://images.yandex.ru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>
                <a:solidFill>
                  <a:schemeClr val="bg2">
                    <a:lumMod val="50000"/>
                  </a:schemeClr>
                </a:solidFill>
              </a:rPr>
              <a:t>Использованная литература</a:t>
            </a:r>
            <a:endParaRPr lang="ru-RU" sz="3600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455</TotalTime>
  <Words>231</Words>
  <Application>Microsoft Office PowerPoint</Application>
  <PresentationFormat>Экран (4:3)</PresentationFormat>
  <Paragraphs>36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Бумажная</vt:lpstr>
      <vt:lpstr>КНЯЗЬ  Александр Невский</vt:lpstr>
      <vt:lpstr>Александр Невский</vt:lpstr>
      <vt:lpstr>Невская битва</vt:lpstr>
      <vt:lpstr>Война с Ливонским орденом</vt:lpstr>
      <vt:lpstr>Ледовое побоище</vt:lpstr>
      <vt:lpstr>Александр и Золотая орда</vt:lpstr>
      <vt:lpstr>Использованная 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ФЕРНАН МАГЕЛЛАН</dc:title>
  <dc:creator>Женя</dc:creator>
  <cp:lastModifiedBy>Женя</cp:lastModifiedBy>
  <cp:revision>44</cp:revision>
  <dcterms:created xsi:type="dcterms:W3CDTF">2013-02-17T12:55:45Z</dcterms:created>
  <dcterms:modified xsi:type="dcterms:W3CDTF">2013-03-17T17:15:53Z</dcterms:modified>
</cp:coreProperties>
</file>